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7" r:id="rId7"/>
    <p:sldId id="278" r:id="rId8"/>
    <p:sldId id="283" r:id="rId9"/>
    <p:sldId id="322" r:id="rId10"/>
    <p:sldId id="323" r:id="rId11"/>
    <p:sldId id="296" r:id="rId12"/>
    <p:sldId id="288" r:id="rId13"/>
    <p:sldId id="280" r:id="rId14"/>
    <p:sldId id="324" r:id="rId15"/>
    <p:sldId id="313" r:id="rId16"/>
    <p:sldId id="297" r:id="rId17"/>
    <p:sldId id="316" r:id="rId18"/>
    <p:sldId id="319" r:id="rId19"/>
    <p:sldId id="28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60966" autoAdjust="0"/>
  </p:normalViewPr>
  <p:slideViewPr>
    <p:cSldViewPr snapToGrid="0">
      <p:cViewPr varScale="1">
        <p:scale>
          <a:sx n="57" d="100"/>
          <a:sy n="57" d="100"/>
        </p:scale>
        <p:origin x="372" y="26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polygon element creates close-ended shapes consisting of multiple straight lines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from an initial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coordinate and ending with a final point on the coordinate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6145-7928-E9CD-A479-6A1AC6D4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DC718-9766-D284-22F5-37CE4BA14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67754-F050-31E8-4AD4-19CA73FD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attribute points takes a list of points on the coordinate plan to define the polygon.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point of a polygon automatically connects to the first point. The following code sample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draws a star.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50EFB-6238-CF05-2EB7-AF9E67DA4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6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8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polyline element creates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open-ended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shapes consisting of multiple straight lines.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attribute points takes a list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points on the coordinate plan to define the polyline.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50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following code sample traces the pattern of the constellation Hydra (the sea serpent) in the night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learned in the last video, the path element allows you to draw anything you can imagine using a long series of complicated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instructions. Thankfully, there are several very convenient elements that define common shapes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easier to work with than the path element.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of these that you'll learn about is the line element. </a:t>
            </a:r>
            <a:r>
              <a:rPr lang="en-US" dirty="0"/>
              <a:t>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&lt;line&gt;</a:t>
            </a:r>
            <a:r>
              <a:rPr lang="en-US" b="1" dirty="0"/>
              <a:t> element</a:t>
            </a:r>
            <a:r>
              <a:rPr lang="en-US" dirty="0"/>
              <a:t> is an SVG element used to draw a single, straight line connecting two specified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example draws a grid on a 400 by 400 square. The line elements in use here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5 arguments, x1,y1, x2,y2 and a stroke. The x and y coordinates indicate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beginning (x1,y1) and ending points (x2,y2) of the line. This SVG document draws a grid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pixels on a side in a 400 pixel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Rendered in the browser it looks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2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&lt;ellipse&gt;</a:t>
            </a:r>
            <a:r>
              <a:rPr lang="en-US" b="1" dirty="0"/>
              <a:t> element</a:t>
            </a:r>
            <a:r>
              <a:rPr lang="en-US" dirty="0"/>
              <a:t> is an SVG element used to draw an ellipse based on its center point coordinates (</a:t>
            </a:r>
            <a:r>
              <a:rPr lang="en-US" b="1" dirty="0"/>
              <a:t>cx</a:t>
            </a:r>
            <a:r>
              <a:rPr lang="en-US" dirty="0"/>
              <a:t>, </a:t>
            </a:r>
            <a:r>
              <a:rPr lang="en-US" b="1" dirty="0"/>
              <a:t>cy</a:t>
            </a:r>
            <a:r>
              <a:rPr lang="en-US" dirty="0"/>
              <a:t>) and its two radii (</a:t>
            </a:r>
            <a:r>
              <a:rPr lang="en-US" b="1" dirty="0" err="1"/>
              <a:t>rx</a:t>
            </a:r>
            <a:r>
              <a:rPr lang="en-US" dirty="0"/>
              <a:t> and </a:t>
            </a:r>
            <a:r>
              <a:rPr lang="en-US" b="1" dirty="0" err="1"/>
              <a:t>ry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9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3F69-5AC2-A2F6-6880-6344E017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0358B-BC5C-8F46-D21C-5951D04A2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73A09-7EF6-69E0-17E2-39C62679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Ellipse is just like circle which we met in the first video on this series, except it takes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radius arguments,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x and 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radius respectively. Equivalent arguments would just draw a circle. In this case the X radius is 75 and the Y radius is 25 which makes a wide ellipse.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50CCE-777C-2DFC-A1FB-5200F759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2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3F4-C379-9EBC-1BB4-DF53F121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0D364-BC66-A61C-52EF-060748805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5A16B-19B9-B65C-3452-3E6DC3C7E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this in the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88112-32D3-8EB0-9F2B-D4794F3E8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ssjavascrip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roblarsen/introduction-to-svg" TargetMode="External"/><Relationship Id="rId5" Type="http://schemas.openxmlformats.org/officeDocument/2006/relationships/hyperlink" Target="https://www.linkedin.com/in/robreact/" TargetMode="External"/><Relationship Id="rId4" Type="http://schemas.openxmlformats.org/officeDocument/2006/relationships/hyperlink" Target="https://github.com/roblarse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91" y="378823"/>
            <a:ext cx="520063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Intro to SVG Part 4:</a:t>
            </a:r>
            <a:br>
              <a:rPr lang="en-US" dirty="0"/>
            </a:br>
            <a:r>
              <a:rPr lang="en-US" dirty="0"/>
              <a:t>More Basic Shapes</a:t>
            </a:r>
          </a:p>
        </p:txBody>
      </p:sp>
      <p:pic>
        <p:nvPicPr>
          <p:cNvPr id="4" name="Picture 3" descr="Metal tic-tac-toe game pieces">
            <a:extLst>
              <a:ext uri="{FF2B5EF4-FFF2-40B4-BE49-F238E27FC236}">
                <a16:creationId xmlns:a16="http://schemas.microsoft.com/office/drawing/2014/main" id="{C894A329-375C-4655-EC8D-AA75ABDA4C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49" r="20886" b="1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b="1" dirty="0"/>
              <a:t>The Polygon Element</a:t>
            </a:r>
            <a:endParaRPr lang="en-US" dirty="0"/>
          </a:p>
        </p:txBody>
      </p:sp>
      <p:pic>
        <p:nvPicPr>
          <p:cNvPr id="4" name="Picture 3" descr="3D white cubes suspended and stacked">
            <a:extLst>
              <a:ext uri="{FF2B5EF4-FFF2-40B4-BE49-F238E27FC236}">
                <a16:creationId xmlns:a16="http://schemas.microsoft.com/office/drawing/2014/main" id="{8C75F576-6FB9-64C0-73D7-F66252C7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9" r="17847" b="-1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9D51-4B44-A1BD-B064-9D9F46837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D2EAB-D389-A40B-47E8-4EB0E8CE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POLYGON.html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9655B-62EF-87E9-A4C2-B0BAD249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BB85B-3625-7D88-D150-3027F07EC735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1A77A-C2C8-FE2D-6A56-45847CF2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2884679"/>
            <a:ext cx="9529826" cy="17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513-4D8D-02E8-182D-10FB0E4B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8D88-DD80-12CB-0269-459658E7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>
            <a:normAutofit/>
          </a:bodyPr>
          <a:lstStyle/>
          <a:p>
            <a:r>
              <a:rPr lang="en-US" dirty="0"/>
              <a:t>POLYGON.HTML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C903-7BA1-4F80-A2C4-14ADA8C57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200C-8E44-756C-27BB-617BAB4D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F0481-C54F-C7D2-ECCC-995A4F8F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7" y="1500645"/>
            <a:ext cx="4207625" cy="47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6D08-D01C-251B-DB14-0EB60EC22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The Polyline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1A155-7059-AFE7-F7D0-575FB9A6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0" r="573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88003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FF55A-426C-7EBF-8FD5-6129514A1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5E77-9A01-5A00-DCF4-C2555540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/>
          <a:lstStyle/>
          <a:p>
            <a:r>
              <a:rPr lang="en-US" dirty="0"/>
              <a:t>Polyline.html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620A-DF9C-399F-6343-C99D2EB06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br>
              <a:rPr lang="en-US" b="0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055AC-3305-B2E3-C1AE-C9783CC7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AF25E-B55C-88DF-B57B-E2E56F8C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29" y="1676310"/>
            <a:ext cx="7226671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3C5C-4F8A-D915-E538-15FD37D1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739E-0E8F-0AD0-24A7-7AC5A27E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/>
          <a:lstStyle/>
          <a:p>
            <a:r>
              <a:rPr lang="en-US" dirty="0"/>
              <a:t>Polyline (the Constellation Hydra)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46EC-7612-50F9-C8E4-C1DD95292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br>
              <a:rPr lang="en-US" b="0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4AA2C-B554-C99A-9E73-7D633672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A8004-2ECB-5777-17F3-1CE5ABD9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1382486"/>
            <a:ext cx="5988358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7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What we’ve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6433458" cy="3032733"/>
          </a:xfrm>
        </p:spPr>
        <p:txBody>
          <a:bodyPr>
            <a:noAutofit/>
          </a:bodyPr>
          <a:lstStyle/>
          <a:p>
            <a:r>
              <a:rPr lang="en-US" dirty="0"/>
              <a:t>The &lt;line&gt; element is an SVG element used to draw a single, straight line connecting two specified points.</a:t>
            </a:r>
          </a:p>
          <a:p>
            <a:r>
              <a:rPr lang="en-US" dirty="0"/>
              <a:t>The &lt;ellipse&gt; element is an SVG element used to draw an ellipse based on its center point coordinates (cx, cy) and its two radii (</a:t>
            </a:r>
            <a:r>
              <a:rPr lang="en-US" dirty="0" err="1"/>
              <a:t>rx</a:t>
            </a:r>
            <a:r>
              <a:rPr lang="en-US" dirty="0"/>
              <a:t> and </a:t>
            </a:r>
            <a:r>
              <a:rPr lang="en-US" dirty="0" err="1"/>
              <a:t>ry</a:t>
            </a:r>
            <a:r>
              <a:rPr lang="en-US" dirty="0"/>
              <a:t>).</a:t>
            </a:r>
          </a:p>
          <a:p>
            <a:r>
              <a:rPr lang="en-US" dirty="0"/>
              <a:t>The &lt;polygon&gt; element creates close-ended shapes consisting of multiple straight lines</a:t>
            </a:r>
          </a:p>
          <a:p>
            <a:r>
              <a:rPr lang="en-US" dirty="0"/>
              <a:t>The &lt;polyline&gt; element creates </a:t>
            </a:r>
            <a:r>
              <a:rPr lang="en-US" i="1" dirty="0"/>
              <a:t>open-ended </a:t>
            </a:r>
            <a:r>
              <a:rPr lang="en-US" dirty="0"/>
              <a:t>shapes consisting of multiple straight lines.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7"/>
            <a:ext cx="4179570" cy="89886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514601"/>
            <a:ext cx="5312228" cy="2850181"/>
          </a:xfrm>
        </p:spPr>
        <p:txBody>
          <a:bodyPr>
            <a:noAutofit/>
          </a:bodyPr>
          <a:lstStyle/>
          <a:p>
            <a:r>
              <a:rPr lang="en-US" dirty="0"/>
              <a:t>Rob Larsen</a:t>
            </a:r>
          </a:p>
          <a:p>
            <a:r>
              <a:rPr lang="en-US" sz="16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https://htmlcssjavascript.com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https://github.com/roblarsen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https://www.linkedin.com/in/robreact/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b="1" dirty="0"/>
              <a:t>Code and slides:</a:t>
            </a:r>
          </a:p>
          <a:p>
            <a:r>
              <a:rPr lang="en-US" sz="1600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https://github.com/roblarsen/introduction-to-svg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Rob Larsen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BE4EFEEA-EA9D-AF37-85BB-CA4F3CD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dirty="0"/>
              <a:t>Rob is an experienced front-end engineer, author and open-source contributor.</a:t>
            </a:r>
          </a:p>
          <a:p>
            <a:pPr>
              <a:lnSpc>
                <a:spcPct val="90000"/>
              </a:lnSpc>
            </a:pPr>
            <a:r>
              <a:rPr lang="en-US" sz="1500" b="0" dirty="0"/>
              <a:t>Rob is co-author of Professional jQuery, the author of Beginning HTML and CSS, the author of The Uncertain Web, from O’Reilly, the author of </a:t>
            </a:r>
            <a:r>
              <a:rPr lang="en-US" sz="1500" b="1" dirty="0"/>
              <a:t>Mastering SVG </a:t>
            </a:r>
            <a:r>
              <a:rPr lang="en-US" sz="1500" b="0" dirty="0"/>
              <a:t>and co-author of The HTML and CSS Workshop.</a:t>
            </a:r>
          </a:p>
          <a:p>
            <a:pPr>
              <a:lnSpc>
                <a:spcPct val="90000"/>
              </a:lnSpc>
            </a:pPr>
            <a:r>
              <a:rPr lang="en-US" sz="1500" b="0" dirty="0"/>
              <a:t>A long-time open-source contributor, Rob currently maintains HTML5-Boilerplate and administers the H5BP organization on GitHub.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033" name="Text Placeholder 4">
            <a:extLst>
              <a:ext uri="{FF2B5EF4-FFF2-40B4-BE49-F238E27FC236}">
                <a16:creationId xmlns:a16="http://schemas.microsoft.com/office/drawing/2014/main" id="{8E9C168F-A480-85B8-B5DE-6333185D6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293B03-792E-DA81-96F5-AC4E42B9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72"/>
          <a:stretch>
            <a:fillRect/>
          </a:stretch>
        </p:blipFill>
        <p:spPr bwMode="auto">
          <a:xfrm>
            <a:off x="7887107" y="3164867"/>
            <a:ext cx="3943627" cy="30327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b="0" dirty="0"/>
              <a:t>In this presentation we’ll learn about the following SVG elements: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Polyline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5096939" cy="3200400"/>
          </a:xfrm>
        </p:spPr>
        <p:txBody>
          <a:bodyPr anchor="ctr">
            <a:normAutofit/>
          </a:bodyPr>
          <a:lstStyle/>
          <a:p>
            <a:r>
              <a:rPr lang="en-US" dirty="0"/>
              <a:t>The &lt;line&gt; element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Line.html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AB896-DE66-6BC7-B499-6800F0DA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70" y="2763078"/>
            <a:ext cx="7249048" cy="3407051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83645-4D86-C672-C608-F8B01EE51EE0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E14F-E67C-FE85-1BCD-18A24E1B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Line.html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BE36F-591D-38FA-E627-299B606D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6" r="12247" b="-2"/>
          <a:stretch>
            <a:fillRect/>
          </a:stretch>
        </p:blipFill>
        <p:spPr>
          <a:xfrm>
            <a:off x="1333500" y="2674013"/>
            <a:ext cx="2895600" cy="326958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933A-B031-C056-F7BA-499EEDF3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9836-8986-A9EA-EB39-51A9BF72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The Ellipse Element</a:t>
            </a:r>
          </a:p>
        </p:txBody>
      </p:sp>
      <p:pic>
        <p:nvPicPr>
          <p:cNvPr id="4" name="Video 3" descr="Circles On White Paint">
            <a:extLst>
              <a:ext uri="{FF2B5EF4-FFF2-40B4-BE49-F238E27FC236}">
                <a16:creationId xmlns:a16="http://schemas.microsoft.com/office/drawing/2014/main" id="{B3BB47E8-5254-6D8F-FBB8-55E075E21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5391" r="30630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766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C3A7-47B8-BEF7-31B9-79866ABB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3F92D-313D-7BED-2259-9423622E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ellipse.html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09BC4-D292-273B-7692-FE10A060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7" y="3429001"/>
            <a:ext cx="9659197" cy="166621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A2A51-B397-52A5-24F9-11C84BAB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3446-EB35-A106-21C9-D4467682B78A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</p:spTree>
    <p:extLst>
      <p:ext uri="{BB962C8B-B14F-4D97-AF65-F5344CB8AC3E}">
        <p14:creationId xmlns:p14="http://schemas.microsoft.com/office/powerpoint/2010/main" val="112512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79A3-1117-050A-3A7E-BF248C50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31B0-DA5C-6132-4A73-F1162BCA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ellipse.html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280E4B7-4CB7-04D7-8703-20198507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9A15886-AA01-A95E-7A59-CB8350952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CFDD2CC-7113-E9D2-CAB9-6C857858862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8534C-545E-51F7-E898-59DAA354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52E71-A868-72E9-2471-7D15F8A55B9A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9B89-D9CD-1CF7-3AFB-27E12C70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4" y="2763078"/>
            <a:ext cx="6089463" cy="37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79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{081AA32B-B830-4218-9103-70EFAC83733E}TF7521aafa-c748-4c40-a498-ba511be234dc0ce54cb2_win32-34d1ea855d09</Template>
  <TotalTime>9064</TotalTime>
  <Words>692</Words>
  <Application>Microsoft Office PowerPoint</Application>
  <PresentationFormat>Widescreen</PresentationFormat>
  <Paragraphs>90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Intro to SVG Part 4: More Basic Shapes</vt:lpstr>
      <vt:lpstr>Rob Larsen</vt:lpstr>
      <vt:lpstr>What we’ll cover</vt:lpstr>
      <vt:lpstr>The &lt;line&gt; element</vt:lpstr>
      <vt:lpstr>Line.html</vt:lpstr>
      <vt:lpstr>Line.html</vt:lpstr>
      <vt:lpstr>The Ellipse Element</vt:lpstr>
      <vt:lpstr>ellipse.html</vt:lpstr>
      <vt:lpstr>ellipse.html</vt:lpstr>
      <vt:lpstr>The Polygon Element</vt:lpstr>
      <vt:lpstr>POLYGON.html</vt:lpstr>
      <vt:lpstr>POLYGON.HTML</vt:lpstr>
      <vt:lpstr>The Polyline Element</vt:lpstr>
      <vt:lpstr>Polyline.html</vt:lpstr>
      <vt:lpstr>Polyline (the Constellation Hydra)</vt:lpstr>
      <vt:lpstr>What we’ve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Larsen</dc:creator>
  <cp:lastModifiedBy>Rob Larsen</cp:lastModifiedBy>
  <cp:revision>14</cp:revision>
  <dcterms:created xsi:type="dcterms:W3CDTF">2025-06-17T22:55:59Z</dcterms:created>
  <dcterms:modified xsi:type="dcterms:W3CDTF">2025-11-18T01:50:48Z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